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08" r:id="rId5"/>
    <p:sldId id="320" r:id="rId6"/>
    <p:sldId id="321" r:id="rId7"/>
    <p:sldId id="322" r:id="rId8"/>
    <p:sldId id="324" r:id="rId9"/>
    <p:sldId id="323" r:id="rId10"/>
    <p:sldId id="274" r:id="rId11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6339"/>
    <a:srgbClr val="D0A793"/>
    <a:srgbClr val="D4B5B2"/>
    <a:srgbClr val="2E3F55"/>
    <a:srgbClr val="EFE6DD"/>
    <a:srgbClr val="7F7D7E"/>
    <a:srgbClr val="CECCCF"/>
    <a:srgbClr val="ECE1DB"/>
    <a:srgbClr val="E6E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ADD44-F234-45CD-A068-3D40607DEF6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B849B-8AA4-462E-90D4-30B99F7942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B849B-8AA4-462E-90D4-30B99F7942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B849B-8AA4-462E-90D4-30B99F7942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B849B-8AA4-462E-90D4-30B99F7942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B849B-8AA4-462E-90D4-30B99F7942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B849B-8AA4-462E-90D4-30B99F7942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B849B-8AA4-462E-90D4-30B99F7942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B849B-8AA4-462E-90D4-30B99F7942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B849B-8AA4-462E-90D4-30B99F7942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6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6DA1B-1716-48F7-B377-487684ACE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1AEB9-FE7E-41DF-9470-02B669FE5ED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: 形状 21"/>
          <p:cNvSpPr/>
          <p:nvPr/>
        </p:nvSpPr>
        <p:spPr>
          <a:xfrm>
            <a:off x="0" y="0"/>
            <a:ext cx="4052262" cy="3016345"/>
          </a:xfrm>
          <a:custGeom>
            <a:avLst/>
            <a:gdLst>
              <a:gd name="connsiteX0" fmla="*/ 0 w 4052262"/>
              <a:gd name="connsiteY0" fmla="*/ 0 h 3016345"/>
              <a:gd name="connsiteX1" fmla="*/ 4052262 w 4052262"/>
              <a:gd name="connsiteY1" fmla="*/ 0 h 3016345"/>
              <a:gd name="connsiteX2" fmla="*/ 3939818 w 4052262"/>
              <a:gd name="connsiteY2" fmla="*/ 42030 h 3016345"/>
              <a:gd name="connsiteX3" fmla="*/ 2418080 w 4052262"/>
              <a:gd name="connsiteY3" fmla="*/ 762001 h 3016345"/>
              <a:gd name="connsiteX4" fmla="*/ 1503680 w 4052262"/>
              <a:gd name="connsiteY4" fmla="*/ 1899921 h 3016345"/>
              <a:gd name="connsiteX5" fmla="*/ 77467 w 4052262"/>
              <a:gd name="connsiteY5" fmla="*/ 3016345 h 3016345"/>
              <a:gd name="connsiteX6" fmla="*/ 0 w 4052262"/>
              <a:gd name="connsiteY6" fmla="*/ 3015938 h 3016345"/>
              <a:gd name="connsiteX7" fmla="*/ 0 w 4052262"/>
              <a:gd name="connsiteY7" fmla="*/ 0 h 3016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2262" h="3016345">
                <a:moveTo>
                  <a:pt x="0" y="0"/>
                </a:moveTo>
                <a:lnTo>
                  <a:pt x="4052262" y="0"/>
                </a:lnTo>
                <a:lnTo>
                  <a:pt x="3939818" y="42030"/>
                </a:lnTo>
                <a:cubicBezTo>
                  <a:pt x="3347561" y="268447"/>
                  <a:pt x="2797810" y="501651"/>
                  <a:pt x="2418080" y="762001"/>
                </a:cubicBezTo>
                <a:cubicBezTo>
                  <a:pt x="1911773" y="1109134"/>
                  <a:pt x="1930400" y="1539241"/>
                  <a:pt x="1503680" y="1899921"/>
                </a:cubicBezTo>
                <a:cubicBezTo>
                  <a:pt x="1156970" y="2192974"/>
                  <a:pt x="472665" y="2961119"/>
                  <a:pt x="77467" y="3016345"/>
                </a:cubicBezTo>
                <a:lnTo>
                  <a:pt x="0" y="3015938"/>
                </a:lnTo>
                <a:lnTo>
                  <a:pt x="0" y="0"/>
                </a:lnTo>
                <a:close/>
              </a:path>
            </a:pathLst>
          </a:custGeom>
          <a:solidFill>
            <a:srgbClr val="2E3F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: 形状 39"/>
          <p:cNvSpPr/>
          <p:nvPr/>
        </p:nvSpPr>
        <p:spPr>
          <a:xfrm>
            <a:off x="9993672" y="2964606"/>
            <a:ext cx="2198329" cy="3893394"/>
          </a:xfrm>
          <a:custGeom>
            <a:avLst/>
            <a:gdLst>
              <a:gd name="connsiteX0" fmla="*/ 2198329 w 2198329"/>
              <a:gd name="connsiteY0" fmla="*/ 0 h 3893394"/>
              <a:gd name="connsiteX1" fmla="*/ 2198329 w 2198329"/>
              <a:gd name="connsiteY1" fmla="*/ 3893394 h 3893394"/>
              <a:gd name="connsiteX2" fmla="*/ 0 w 2198329"/>
              <a:gd name="connsiteY2" fmla="*/ 3893394 h 3893394"/>
              <a:gd name="connsiteX3" fmla="*/ 35142 w 2198329"/>
              <a:gd name="connsiteY3" fmla="*/ 3797340 h 3893394"/>
              <a:gd name="connsiteX4" fmla="*/ 1060409 w 2198329"/>
              <a:gd name="connsiteY4" fmla="*/ 1830914 h 3893394"/>
              <a:gd name="connsiteX5" fmla="*/ 2183125 w 2198329"/>
              <a:gd name="connsiteY5" fmla="*/ 16110 h 3893394"/>
              <a:gd name="connsiteX6" fmla="*/ 2198329 w 2198329"/>
              <a:gd name="connsiteY6" fmla="*/ 0 h 3893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8329" h="3893394">
                <a:moveTo>
                  <a:pt x="2198329" y="0"/>
                </a:moveTo>
                <a:lnTo>
                  <a:pt x="2198329" y="3893394"/>
                </a:lnTo>
                <a:lnTo>
                  <a:pt x="0" y="3893394"/>
                </a:lnTo>
                <a:lnTo>
                  <a:pt x="35142" y="3797340"/>
                </a:lnTo>
                <a:cubicBezTo>
                  <a:pt x="238825" y="3265353"/>
                  <a:pt x="678139" y="2429508"/>
                  <a:pt x="1060409" y="1830914"/>
                </a:cubicBezTo>
                <a:cubicBezTo>
                  <a:pt x="1360764" y="1360591"/>
                  <a:pt x="1823593" y="417252"/>
                  <a:pt x="2183125" y="16110"/>
                </a:cubicBezTo>
                <a:lnTo>
                  <a:pt x="2198329" y="0"/>
                </a:lnTo>
                <a:close/>
              </a:path>
            </a:pathLst>
          </a:custGeom>
          <a:solidFill>
            <a:srgbClr val="AE6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: 形状 38"/>
          <p:cNvSpPr/>
          <p:nvPr/>
        </p:nvSpPr>
        <p:spPr>
          <a:xfrm>
            <a:off x="2227226" y="6530831"/>
            <a:ext cx="7766446" cy="327169"/>
          </a:xfrm>
          <a:custGeom>
            <a:avLst/>
            <a:gdLst>
              <a:gd name="connsiteX0" fmla="*/ 2552410 w 7766446"/>
              <a:gd name="connsiteY0" fmla="*/ 217 h 327169"/>
              <a:gd name="connsiteX1" fmla="*/ 4402755 w 7766446"/>
              <a:gd name="connsiteY1" fmla="*/ 93489 h 327169"/>
              <a:gd name="connsiteX2" fmla="*/ 5784515 w 7766446"/>
              <a:gd name="connsiteY2" fmla="*/ 144289 h 327169"/>
              <a:gd name="connsiteX3" fmla="*/ 6861475 w 7766446"/>
              <a:gd name="connsiteY3" fmla="*/ 32529 h 327169"/>
              <a:gd name="connsiteX4" fmla="*/ 7636175 w 7766446"/>
              <a:gd name="connsiteY4" fmla="*/ 271289 h 327169"/>
              <a:gd name="connsiteX5" fmla="*/ 7766446 w 7766446"/>
              <a:gd name="connsiteY5" fmla="*/ 327169 h 327169"/>
              <a:gd name="connsiteX6" fmla="*/ 0 w 7766446"/>
              <a:gd name="connsiteY6" fmla="*/ 327169 h 327169"/>
              <a:gd name="connsiteX7" fmla="*/ 32753 w 7766446"/>
              <a:gd name="connsiteY7" fmla="*/ 318531 h 327169"/>
              <a:gd name="connsiteX8" fmla="*/ 2045635 w 7766446"/>
              <a:gd name="connsiteY8" fmla="*/ 12209 h 327169"/>
              <a:gd name="connsiteX9" fmla="*/ 2552410 w 7766446"/>
              <a:gd name="connsiteY9" fmla="*/ 217 h 32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66446" h="327169">
                <a:moveTo>
                  <a:pt x="2552410" y="217"/>
                </a:moveTo>
                <a:cubicBezTo>
                  <a:pt x="3360905" y="5178"/>
                  <a:pt x="4402755" y="93489"/>
                  <a:pt x="4402755" y="93489"/>
                </a:cubicBezTo>
                <a:cubicBezTo>
                  <a:pt x="5025902" y="115502"/>
                  <a:pt x="5374728" y="154449"/>
                  <a:pt x="5784515" y="144289"/>
                </a:cubicBezTo>
                <a:cubicBezTo>
                  <a:pt x="6194302" y="134129"/>
                  <a:pt x="6456768" y="-43671"/>
                  <a:pt x="6861475" y="32529"/>
                </a:cubicBezTo>
                <a:cubicBezTo>
                  <a:pt x="7063828" y="70629"/>
                  <a:pt x="7366512" y="163339"/>
                  <a:pt x="7636175" y="271289"/>
                </a:cubicBezTo>
                <a:lnTo>
                  <a:pt x="7766446" y="327169"/>
                </a:lnTo>
                <a:lnTo>
                  <a:pt x="0" y="327169"/>
                </a:lnTo>
                <a:lnTo>
                  <a:pt x="32753" y="318531"/>
                </a:lnTo>
                <a:cubicBezTo>
                  <a:pt x="557413" y="186940"/>
                  <a:pt x="1412752" y="54860"/>
                  <a:pt x="2045635" y="12209"/>
                </a:cubicBezTo>
                <a:cubicBezTo>
                  <a:pt x="2191685" y="2367"/>
                  <a:pt x="2365834" y="-927"/>
                  <a:pt x="2552410" y="217"/>
                </a:cubicBezTo>
                <a:close/>
              </a:path>
            </a:pathLst>
          </a:custGeom>
          <a:solidFill>
            <a:srgbClr val="D4B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2227226" y="2004988"/>
            <a:ext cx="1006056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学生收费信息查询</a:t>
            </a:r>
            <a:endParaRPr lang="zh-CN" altLang="en-US" sz="72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199255" y="3572510"/>
            <a:ext cx="499364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服务指南</a:t>
            </a:r>
            <a:endParaRPr lang="zh-CN" altLang="en-US" sz="6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059" y="-11254"/>
            <a:ext cx="1515906" cy="15056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2880" y="99919"/>
            <a:ext cx="3806414" cy="460375"/>
            <a:chOff x="182880" y="99919"/>
            <a:chExt cx="3050526" cy="460375"/>
          </a:xfrm>
        </p:grpSpPr>
        <p:sp>
          <p:nvSpPr>
            <p:cNvPr id="10" name="文本框 9"/>
            <p:cNvSpPr txBox="1"/>
            <p:nvPr/>
          </p:nvSpPr>
          <p:spPr>
            <a:xfrm>
              <a:off x="357400" y="99919"/>
              <a:ext cx="2876006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dirty="0">
                  <a:solidFill>
                    <a:srgbClr val="2E3F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学生收费信息查询</a:t>
              </a:r>
              <a:endParaRPr lang="zh-CN" altLang="en-US" sz="2400" b="1" i="1" dirty="0">
                <a:solidFill>
                  <a:srgbClr val="2E3F5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182880" y="243492"/>
              <a:ext cx="174520" cy="174520"/>
            </a:xfrm>
            <a:prstGeom prst="ellipse">
              <a:avLst/>
            </a:prstGeom>
            <a:solidFill>
              <a:srgbClr val="2E3F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059" y="-11254"/>
            <a:ext cx="1515906" cy="15056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48" y="1764089"/>
            <a:ext cx="2474069" cy="26734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738276" y="2057959"/>
            <a:ext cx="4177629" cy="24154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633012" y="2463053"/>
            <a:ext cx="3352800" cy="1447800"/>
          </a:xfrm>
          <a:prstGeom prst="rect">
            <a:avLst/>
          </a:prstGeom>
        </p:spPr>
      </p:pic>
      <p:sp>
        <p:nvSpPr>
          <p:cNvPr id="29" name="箭头: 右 28"/>
          <p:cNvSpPr/>
          <p:nvPr>
            <p:custDataLst>
              <p:tags r:id="rId7"/>
            </p:custDataLst>
          </p:nvPr>
        </p:nvSpPr>
        <p:spPr>
          <a:xfrm>
            <a:off x="2935699" y="2956120"/>
            <a:ext cx="636494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箭头: 右 29"/>
          <p:cNvSpPr/>
          <p:nvPr>
            <p:custDataLst>
              <p:tags r:id="rId8"/>
            </p:custDataLst>
          </p:nvPr>
        </p:nvSpPr>
        <p:spPr>
          <a:xfrm>
            <a:off x="7996518" y="2967335"/>
            <a:ext cx="636494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13"/>
          <p:cNvSpPr txBox="1"/>
          <p:nvPr/>
        </p:nvSpPr>
        <p:spPr>
          <a:xfrm>
            <a:off x="182880" y="5000891"/>
            <a:ext cx="2697534" cy="1069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1.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访问财务处网站</a:t>
            </a:r>
            <a:br>
              <a:rPr lang="en-US" altLang="zh-CN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访问财务信息网，网址为</a:t>
            </a:r>
            <a:r>
              <a:rPr lang="zh-CN" altLang="en-US" sz="1400" b="1" dirty="0">
                <a:solidFill>
                  <a:srgbClr val="FF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“</a:t>
            </a:r>
            <a:r>
              <a:rPr lang="en-US" altLang="zh-CN" sz="1400" b="1" dirty="0">
                <a:solidFill>
                  <a:srgbClr val="FF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http://cwc.Nankai.edu.cn</a:t>
            </a:r>
            <a:r>
              <a:rPr lang="zh-CN" altLang="en-US" sz="1400" b="1" dirty="0">
                <a:solidFill>
                  <a:srgbClr val="FF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”</a:t>
            </a: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；</a:t>
            </a:r>
            <a:br>
              <a:rPr lang="en-US" altLang="zh-CN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点击“财务信息平台”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32" name="TextBox 13"/>
          <p:cNvSpPr txBox="1"/>
          <p:nvPr>
            <p:custDataLst>
              <p:tags r:id="rId9"/>
            </p:custDataLst>
          </p:nvPr>
        </p:nvSpPr>
        <p:spPr>
          <a:xfrm>
            <a:off x="3732560" y="4906911"/>
            <a:ext cx="4177629" cy="8115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2.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登录财务信息平台</a:t>
            </a:r>
            <a:br>
              <a:rPr lang="en-US" altLang="zh-CN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输入用户名（工资号）、密码及验证码，即可登录财务信息平台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33" name="TextBox 13"/>
          <p:cNvSpPr txBox="1"/>
          <p:nvPr>
            <p:custDataLst>
              <p:tags r:id="rId10"/>
            </p:custDataLst>
          </p:nvPr>
        </p:nvSpPr>
        <p:spPr>
          <a:xfrm>
            <a:off x="8763000" y="5000891"/>
            <a:ext cx="3429000" cy="8115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3</a:t>
            </a:r>
            <a:r>
              <a:rPr lang="en-US" altLang="zh-CN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登录智慧查询系统</a:t>
            </a:r>
            <a:br>
              <a:rPr lang="en-US" altLang="zh-CN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点击“智慧查询系统”，进入系统查询相关信息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2880" y="99919"/>
            <a:ext cx="3806414" cy="460375"/>
            <a:chOff x="182880" y="99919"/>
            <a:chExt cx="3050526" cy="460375"/>
          </a:xfrm>
        </p:grpSpPr>
        <p:sp>
          <p:nvSpPr>
            <p:cNvPr id="10" name="文本框 9"/>
            <p:cNvSpPr txBox="1"/>
            <p:nvPr/>
          </p:nvSpPr>
          <p:spPr>
            <a:xfrm>
              <a:off x="357400" y="99919"/>
              <a:ext cx="2876006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dirty="0">
                  <a:solidFill>
                    <a:srgbClr val="2E3F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学生收费信息批量查询</a:t>
              </a:r>
              <a:endParaRPr lang="zh-CN" altLang="en-US" sz="2400" b="1" i="1" dirty="0">
                <a:solidFill>
                  <a:srgbClr val="2E3F5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182880" y="243492"/>
              <a:ext cx="174520" cy="174520"/>
            </a:xfrm>
            <a:prstGeom prst="ellipse">
              <a:avLst/>
            </a:prstGeom>
            <a:solidFill>
              <a:srgbClr val="2E3F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059" y="-11254"/>
            <a:ext cx="1515906" cy="1505683"/>
          </a:xfrm>
          <a:prstGeom prst="rect">
            <a:avLst/>
          </a:prstGeom>
        </p:spPr>
      </p:pic>
      <p:sp>
        <p:nvSpPr>
          <p:cNvPr id="29" name="箭头: 右 28"/>
          <p:cNvSpPr/>
          <p:nvPr/>
        </p:nvSpPr>
        <p:spPr>
          <a:xfrm>
            <a:off x="2176839" y="2888338"/>
            <a:ext cx="636494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箭头: 右 29"/>
          <p:cNvSpPr/>
          <p:nvPr/>
        </p:nvSpPr>
        <p:spPr>
          <a:xfrm>
            <a:off x="8382008" y="2967335"/>
            <a:ext cx="636494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13"/>
          <p:cNvSpPr txBox="1"/>
          <p:nvPr/>
        </p:nvSpPr>
        <p:spPr>
          <a:xfrm>
            <a:off x="182880" y="5000891"/>
            <a:ext cx="2697534" cy="7906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1.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选择菜单</a:t>
            </a:r>
            <a:b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先点击“学生收费信息”，点击“欠费情况统计表”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3451397" y="4973996"/>
            <a:ext cx="4177629" cy="7906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2.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选择起止年度</a:t>
            </a:r>
            <a:b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选择需要查询的起始年度和截止年度，并点击右边的“查询”按钮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763000" y="5000891"/>
            <a:ext cx="3429000" cy="5530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3.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点击“查看”</a:t>
            </a:r>
            <a:b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点击右边的“查看”，可查询相关信息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22" y="1857109"/>
            <a:ext cx="1800225" cy="25241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414" y="2273028"/>
            <a:ext cx="5421920" cy="157283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8502" y="2138095"/>
            <a:ext cx="3084970" cy="18691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2880" y="99919"/>
            <a:ext cx="3806414" cy="460375"/>
            <a:chOff x="182880" y="99919"/>
            <a:chExt cx="3050526" cy="460375"/>
          </a:xfrm>
        </p:grpSpPr>
        <p:sp>
          <p:nvSpPr>
            <p:cNvPr id="10" name="文本框 9"/>
            <p:cNvSpPr txBox="1"/>
            <p:nvPr/>
          </p:nvSpPr>
          <p:spPr>
            <a:xfrm>
              <a:off x="357400" y="99919"/>
              <a:ext cx="2876006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dirty="0">
                  <a:solidFill>
                    <a:srgbClr val="2E3F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学生欠费信息批量查询</a:t>
              </a:r>
              <a:endParaRPr lang="zh-CN" altLang="en-US" sz="2400" b="1" i="1" dirty="0">
                <a:solidFill>
                  <a:srgbClr val="2E3F5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182880" y="243492"/>
              <a:ext cx="174520" cy="174520"/>
            </a:xfrm>
            <a:prstGeom prst="ellipse">
              <a:avLst/>
            </a:prstGeom>
            <a:solidFill>
              <a:srgbClr val="2E3F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059" y="-11254"/>
            <a:ext cx="1515906" cy="1505683"/>
          </a:xfrm>
          <a:prstGeom prst="rect">
            <a:avLst/>
          </a:prstGeom>
        </p:spPr>
      </p:pic>
      <p:sp>
        <p:nvSpPr>
          <p:cNvPr id="29" name="箭头: 右 28"/>
          <p:cNvSpPr/>
          <p:nvPr/>
        </p:nvSpPr>
        <p:spPr>
          <a:xfrm>
            <a:off x="5360930" y="2841826"/>
            <a:ext cx="636494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13"/>
          <p:cNvSpPr txBox="1"/>
          <p:nvPr/>
        </p:nvSpPr>
        <p:spPr>
          <a:xfrm>
            <a:off x="568374" y="5000891"/>
            <a:ext cx="4120179" cy="1069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1.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填入信息</a:t>
            </a:r>
            <a:b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在“人员检索”处填入学号，点击“查询”，即可查询到相关学生欠费情况；如不输入学号，则显示所有欠费学生信息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6402878" y="5017406"/>
            <a:ext cx="3429000" cy="53206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2.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显示欠费信息</a:t>
            </a:r>
            <a:b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点击查询后，在页面下方显示学生欠费情况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27" y="1731734"/>
            <a:ext cx="4287135" cy="26818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737" y="1332910"/>
            <a:ext cx="4650441" cy="33608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2880" y="99919"/>
            <a:ext cx="3806414" cy="460375"/>
            <a:chOff x="182880" y="99919"/>
            <a:chExt cx="3050526" cy="460375"/>
          </a:xfrm>
        </p:grpSpPr>
        <p:sp>
          <p:nvSpPr>
            <p:cNvPr id="10" name="文本框 9"/>
            <p:cNvSpPr txBox="1"/>
            <p:nvPr/>
          </p:nvSpPr>
          <p:spPr>
            <a:xfrm>
              <a:off x="357400" y="99919"/>
              <a:ext cx="2876006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dirty="0">
                  <a:solidFill>
                    <a:srgbClr val="2E3F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学生收费信息批量查询</a:t>
              </a:r>
              <a:endParaRPr lang="zh-CN" altLang="en-US" sz="2400" b="1" i="1" dirty="0">
                <a:solidFill>
                  <a:srgbClr val="2E3F5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182880" y="243492"/>
              <a:ext cx="174520" cy="174520"/>
            </a:xfrm>
            <a:prstGeom prst="ellipse">
              <a:avLst/>
            </a:prstGeom>
            <a:solidFill>
              <a:srgbClr val="2E3F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059" y="-11254"/>
            <a:ext cx="1515906" cy="1505683"/>
          </a:xfrm>
          <a:prstGeom prst="rect">
            <a:avLst/>
          </a:prstGeom>
        </p:spPr>
      </p:pic>
      <p:sp>
        <p:nvSpPr>
          <p:cNvPr id="29" name="箭头: 右 28"/>
          <p:cNvSpPr/>
          <p:nvPr/>
        </p:nvSpPr>
        <p:spPr>
          <a:xfrm>
            <a:off x="5387825" y="2841826"/>
            <a:ext cx="636494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13"/>
          <p:cNvSpPr txBox="1"/>
          <p:nvPr/>
        </p:nvSpPr>
        <p:spPr>
          <a:xfrm>
            <a:off x="568374" y="5000891"/>
            <a:ext cx="4120179" cy="8115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1.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填入信息</a:t>
            </a:r>
            <a:b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点击“实收金额”栏目下的蓝色数字，可进入学生缴费信息查询界面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6402878" y="5017406"/>
            <a:ext cx="4641640" cy="1069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2.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缴费信息</a:t>
            </a:r>
            <a:b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在“人员检索”处输入学生学号，可查询学生缴费情况；在“电子票据”一列点击“查看”，点击后可查看学生缴费的票据，可输入学生邮箱，发送给学生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762" y="1528347"/>
            <a:ext cx="4971928" cy="30886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1526" y="1494429"/>
            <a:ext cx="4521294" cy="33246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2880" y="99919"/>
            <a:ext cx="3806414" cy="460375"/>
            <a:chOff x="182880" y="99919"/>
            <a:chExt cx="3050526" cy="460375"/>
          </a:xfrm>
        </p:grpSpPr>
        <p:sp>
          <p:nvSpPr>
            <p:cNvPr id="10" name="文本框 9"/>
            <p:cNvSpPr txBox="1"/>
            <p:nvPr/>
          </p:nvSpPr>
          <p:spPr>
            <a:xfrm>
              <a:off x="357400" y="99919"/>
              <a:ext cx="2876006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dirty="0">
                  <a:solidFill>
                    <a:srgbClr val="2E3F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学生收费信息查询</a:t>
              </a:r>
              <a:endParaRPr lang="zh-CN" altLang="en-US" sz="2400" b="1" i="1" dirty="0">
                <a:solidFill>
                  <a:srgbClr val="2E3F5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182880" y="243492"/>
              <a:ext cx="174520" cy="174520"/>
            </a:xfrm>
            <a:prstGeom prst="ellipse">
              <a:avLst/>
            </a:prstGeom>
            <a:solidFill>
              <a:srgbClr val="2E3F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059" y="-11254"/>
            <a:ext cx="1515906" cy="1505683"/>
          </a:xfrm>
          <a:prstGeom prst="rect">
            <a:avLst/>
          </a:prstGeom>
        </p:spPr>
      </p:pic>
      <p:sp>
        <p:nvSpPr>
          <p:cNvPr id="29" name="箭头: 右 28"/>
          <p:cNvSpPr/>
          <p:nvPr/>
        </p:nvSpPr>
        <p:spPr>
          <a:xfrm>
            <a:off x="2693885" y="2439984"/>
            <a:ext cx="636494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13"/>
          <p:cNvSpPr txBox="1"/>
          <p:nvPr/>
        </p:nvSpPr>
        <p:spPr>
          <a:xfrm>
            <a:off x="187363" y="5024908"/>
            <a:ext cx="2708237" cy="7906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1.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选择菜单</a:t>
            </a:r>
            <a:b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在“学生收费信息”处选择“学生缴费信息查询”菜单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3989293" y="5038545"/>
            <a:ext cx="7906871" cy="84772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2.</a:t>
            </a:r>
            <a:r>
              <a:rPr lang="zh-CN" altLang="en-US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查询缴费、欠费信息</a:t>
            </a:r>
            <a:b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en-US" altLang="zh-CN" sz="1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     </a:t>
            </a: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打开页面后，在</a:t>
            </a:r>
            <a:r>
              <a:rPr lang="en-US" altLang="zh-CN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①</a:t>
            </a: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处输入学生学号或姓名，点击查询，可查到学生目前的缴费和欠费具体情况；在</a:t>
            </a:r>
            <a:r>
              <a:rPr lang="en-US" altLang="zh-CN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②</a:t>
            </a:r>
            <a:r>
              <a:rPr lang="zh-CN" altLang="en-US" sz="14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处链接点击，可查看缴费时间、电子票据等具体数据。</a:t>
            </a:r>
            <a:endParaRPr lang="en-US" altLang="zh-CN" sz="14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" y="561584"/>
            <a:ext cx="2190750" cy="42767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540" y="1607212"/>
            <a:ext cx="8446580" cy="25888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2880" y="99919"/>
            <a:ext cx="3806414" cy="460375"/>
            <a:chOff x="182880" y="99919"/>
            <a:chExt cx="3050526" cy="460375"/>
          </a:xfrm>
        </p:grpSpPr>
        <p:sp>
          <p:nvSpPr>
            <p:cNvPr id="10" name="文本框 9"/>
            <p:cNvSpPr txBox="1"/>
            <p:nvPr/>
          </p:nvSpPr>
          <p:spPr>
            <a:xfrm>
              <a:off x="357400" y="99919"/>
              <a:ext cx="2876006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i="1" dirty="0">
                  <a:solidFill>
                    <a:srgbClr val="2E3F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学生收费信息查询</a:t>
              </a:r>
              <a:endParaRPr lang="zh-CN" altLang="en-US" sz="2400" b="1" i="1" dirty="0">
                <a:solidFill>
                  <a:srgbClr val="2E3F5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182880" y="243492"/>
              <a:ext cx="174520" cy="174520"/>
            </a:xfrm>
            <a:prstGeom prst="ellipse">
              <a:avLst/>
            </a:prstGeom>
            <a:solidFill>
              <a:srgbClr val="2E3F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059" y="-11254"/>
            <a:ext cx="1515906" cy="1505683"/>
          </a:xfrm>
          <a:prstGeom prst="rect">
            <a:avLst/>
          </a:prstGeom>
        </p:spPr>
      </p:pic>
      <p:sp>
        <p:nvSpPr>
          <p:cNvPr id="33" name="TextBox 13"/>
          <p:cNvSpPr txBox="1"/>
          <p:nvPr/>
        </p:nvSpPr>
        <p:spPr>
          <a:xfrm>
            <a:off x="2001207" y="1619782"/>
            <a:ext cx="7483452" cy="33210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3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注意：</a:t>
            </a:r>
            <a:br>
              <a:rPr lang="en-US" altLang="zh-CN" sz="3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</a:br>
            <a:r>
              <a:rPr lang="en-US" altLang="zh-CN" sz="3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     </a:t>
            </a:r>
            <a:r>
              <a:rPr lang="zh-CN" altLang="en-US" sz="3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以上功能均需要财务处授权后，方可使用。有需要的单位，可通过</a:t>
            </a:r>
            <a:r>
              <a:rPr lang="en-US" altLang="zh-CN" sz="3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OA</a:t>
            </a:r>
            <a:r>
              <a:rPr lang="zh-CN" altLang="en-US" sz="3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申请，提交</a:t>
            </a:r>
            <a:r>
              <a:rPr lang="en-US" altLang="zh-CN" sz="3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“</a:t>
            </a:r>
            <a:r>
              <a:rPr lang="zh-CN" altLang="en-US" sz="3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智慧查询系统学生收费信息查询权限申请表</a:t>
            </a:r>
            <a:r>
              <a:rPr lang="en-US" altLang="zh-CN" sz="3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”</a:t>
            </a:r>
            <a:r>
              <a:rPr lang="zh-CN" altLang="en-US" sz="3600" dirty="0">
                <a:solidFill>
                  <a:srgbClr val="2E3F55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Calibri" panose="020F0502020204030204" pitchFamily="34" charset="0"/>
              </a:rPr>
              <a:t>。</a:t>
            </a:r>
            <a:endParaRPr lang="en-US" altLang="zh-CN" sz="3600" dirty="0">
              <a:solidFill>
                <a:srgbClr val="2E3F55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: 形状 21"/>
          <p:cNvSpPr/>
          <p:nvPr/>
        </p:nvSpPr>
        <p:spPr>
          <a:xfrm>
            <a:off x="0" y="0"/>
            <a:ext cx="4052262" cy="3016345"/>
          </a:xfrm>
          <a:custGeom>
            <a:avLst/>
            <a:gdLst>
              <a:gd name="connsiteX0" fmla="*/ 0 w 4052262"/>
              <a:gd name="connsiteY0" fmla="*/ 0 h 3016345"/>
              <a:gd name="connsiteX1" fmla="*/ 4052262 w 4052262"/>
              <a:gd name="connsiteY1" fmla="*/ 0 h 3016345"/>
              <a:gd name="connsiteX2" fmla="*/ 3939818 w 4052262"/>
              <a:gd name="connsiteY2" fmla="*/ 42030 h 3016345"/>
              <a:gd name="connsiteX3" fmla="*/ 2418080 w 4052262"/>
              <a:gd name="connsiteY3" fmla="*/ 762001 h 3016345"/>
              <a:gd name="connsiteX4" fmla="*/ 1503680 w 4052262"/>
              <a:gd name="connsiteY4" fmla="*/ 1899921 h 3016345"/>
              <a:gd name="connsiteX5" fmla="*/ 77467 w 4052262"/>
              <a:gd name="connsiteY5" fmla="*/ 3016345 h 3016345"/>
              <a:gd name="connsiteX6" fmla="*/ 0 w 4052262"/>
              <a:gd name="connsiteY6" fmla="*/ 3015938 h 3016345"/>
              <a:gd name="connsiteX7" fmla="*/ 0 w 4052262"/>
              <a:gd name="connsiteY7" fmla="*/ 0 h 3016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52262" h="3016345">
                <a:moveTo>
                  <a:pt x="0" y="0"/>
                </a:moveTo>
                <a:lnTo>
                  <a:pt x="4052262" y="0"/>
                </a:lnTo>
                <a:lnTo>
                  <a:pt x="3939818" y="42030"/>
                </a:lnTo>
                <a:cubicBezTo>
                  <a:pt x="3347561" y="268447"/>
                  <a:pt x="2797810" y="501651"/>
                  <a:pt x="2418080" y="762001"/>
                </a:cubicBezTo>
                <a:cubicBezTo>
                  <a:pt x="1911773" y="1109134"/>
                  <a:pt x="1930400" y="1539241"/>
                  <a:pt x="1503680" y="1899921"/>
                </a:cubicBezTo>
                <a:cubicBezTo>
                  <a:pt x="1156970" y="2192974"/>
                  <a:pt x="472665" y="2961119"/>
                  <a:pt x="77467" y="3016345"/>
                </a:cubicBezTo>
                <a:lnTo>
                  <a:pt x="0" y="3015938"/>
                </a:lnTo>
                <a:lnTo>
                  <a:pt x="0" y="0"/>
                </a:lnTo>
                <a:close/>
              </a:path>
            </a:pathLst>
          </a:custGeom>
          <a:solidFill>
            <a:srgbClr val="2E3F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: 形状 39"/>
          <p:cNvSpPr/>
          <p:nvPr/>
        </p:nvSpPr>
        <p:spPr>
          <a:xfrm>
            <a:off x="9993672" y="2964606"/>
            <a:ext cx="2198329" cy="3893394"/>
          </a:xfrm>
          <a:custGeom>
            <a:avLst/>
            <a:gdLst>
              <a:gd name="connsiteX0" fmla="*/ 2198329 w 2198329"/>
              <a:gd name="connsiteY0" fmla="*/ 0 h 3893394"/>
              <a:gd name="connsiteX1" fmla="*/ 2198329 w 2198329"/>
              <a:gd name="connsiteY1" fmla="*/ 3893394 h 3893394"/>
              <a:gd name="connsiteX2" fmla="*/ 0 w 2198329"/>
              <a:gd name="connsiteY2" fmla="*/ 3893394 h 3893394"/>
              <a:gd name="connsiteX3" fmla="*/ 35142 w 2198329"/>
              <a:gd name="connsiteY3" fmla="*/ 3797340 h 3893394"/>
              <a:gd name="connsiteX4" fmla="*/ 1060409 w 2198329"/>
              <a:gd name="connsiteY4" fmla="*/ 1830914 h 3893394"/>
              <a:gd name="connsiteX5" fmla="*/ 2183125 w 2198329"/>
              <a:gd name="connsiteY5" fmla="*/ 16110 h 3893394"/>
              <a:gd name="connsiteX6" fmla="*/ 2198329 w 2198329"/>
              <a:gd name="connsiteY6" fmla="*/ 0 h 3893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8329" h="3893394">
                <a:moveTo>
                  <a:pt x="2198329" y="0"/>
                </a:moveTo>
                <a:lnTo>
                  <a:pt x="2198329" y="3893394"/>
                </a:lnTo>
                <a:lnTo>
                  <a:pt x="0" y="3893394"/>
                </a:lnTo>
                <a:lnTo>
                  <a:pt x="35142" y="3797340"/>
                </a:lnTo>
                <a:cubicBezTo>
                  <a:pt x="238825" y="3265353"/>
                  <a:pt x="678139" y="2429508"/>
                  <a:pt x="1060409" y="1830914"/>
                </a:cubicBezTo>
                <a:cubicBezTo>
                  <a:pt x="1360764" y="1360591"/>
                  <a:pt x="1823593" y="417252"/>
                  <a:pt x="2183125" y="16110"/>
                </a:cubicBezTo>
                <a:lnTo>
                  <a:pt x="2198329" y="0"/>
                </a:lnTo>
                <a:close/>
              </a:path>
            </a:pathLst>
          </a:custGeom>
          <a:solidFill>
            <a:srgbClr val="AE6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: 形状 38"/>
          <p:cNvSpPr/>
          <p:nvPr/>
        </p:nvSpPr>
        <p:spPr>
          <a:xfrm>
            <a:off x="2227226" y="6530831"/>
            <a:ext cx="7766446" cy="327169"/>
          </a:xfrm>
          <a:custGeom>
            <a:avLst/>
            <a:gdLst>
              <a:gd name="connsiteX0" fmla="*/ 2552410 w 7766446"/>
              <a:gd name="connsiteY0" fmla="*/ 217 h 327169"/>
              <a:gd name="connsiteX1" fmla="*/ 4402755 w 7766446"/>
              <a:gd name="connsiteY1" fmla="*/ 93489 h 327169"/>
              <a:gd name="connsiteX2" fmla="*/ 5784515 w 7766446"/>
              <a:gd name="connsiteY2" fmla="*/ 144289 h 327169"/>
              <a:gd name="connsiteX3" fmla="*/ 6861475 w 7766446"/>
              <a:gd name="connsiteY3" fmla="*/ 32529 h 327169"/>
              <a:gd name="connsiteX4" fmla="*/ 7636175 w 7766446"/>
              <a:gd name="connsiteY4" fmla="*/ 271289 h 327169"/>
              <a:gd name="connsiteX5" fmla="*/ 7766446 w 7766446"/>
              <a:gd name="connsiteY5" fmla="*/ 327169 h 327169"/>
              <a:gd name="connsiteX6" fmla="*/ 0 w 7766446"/>
              <a:gd name="connsiteY6" fmla="*/ 327169 h 327169"/>
              <a:gd name="connsiteX7" fmla="*/ 32753 w 7766446"/>
              <a:gd name="connsiteY7" fmla="*/ 318531 h 327169"/>
              <a:gd name="connsiteX8" fmla="*/ 2045635 w 7766446"/>
              <a:gd name="connsiteY8" fmla="*/ 12209 h 327169"/>
              <a:gd name="connsiteX9" fmla="*/ 2552410 w 7766446"/>
              <a:gd name="connsiteY9" fmla="*/ 217 h 32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66446" h="327169">
                <a:moveTo>
                  <a:pt x="2552410" y="217"/>
                </a:moveTo>
                <a:cubicBezTo>
                  <a:pt x="3360905" y="5178"/>
                  <a:pt x="4402755" y="93489"/>
                  <a:pt x="4402755" y="93489"/>
                </a:cubicBezTo>
                <a:cubicBezTo>
                  <a:pt x="5025902" y="115502"/>
                  <a:pt x="5374728" y="154449"/>
                  <a:pt x="5784515" y="144289"/>
                </a:cubicBezTo>
                <a:cubicBezTo>
                  <a:pt x="6194302" y="134129"/>
                  <a:pt x="6456768" y="-43671"/>
                  <a:pt x="6861475" y="32529"/>
                </a:cubicBezTo>
                <a:cubicBezTo>
                  <a:pt x="7063828" y="70629"/>
                  <a:pt x="7366512" y="163339"/>
                  <a:pt x="7636175" y="271289"/>
                </a:cubicBezTo>
                <a:lnTo>
                  <a:pt x="7766446" y="327169"/>
                </a:lnTo>
                <a:lnTo>
                  <a:pt x="0" y="327169"/>
                </a:lnTo>
                <a:lnTo>
                  <a:pt x="32753" y="318531"/>
                </a:lnTo>
                <a:cubicBezTo>
                  <a:pt x="557413" y="186940"/>
                  <a:pt x="1412752" y="54860"/>
                  <a:pt x="2045635" y="12209"/>
                </a:cubicBezTo>
                <a:cubicBezTo>
                  <a:pt x="2191685" y="2367"/>
                  <a:pt x="2365834" y="-927"/>
                  <a:pt x="2552410" y="217"/>
                </a:cubicBezTo>
                <a:close/>
              </a:path>
            </a:pathLst>
          </a:custGeom>
          <a:solidFill>
            <a:srgbClr val="D4B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2633627" y="2352333"/>
            <a:ext cx="10060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THANKS </a:t>
            </a:r>
            <a:r>
              <a:rPr lang="en-US" altLang="zh-CN" sz="5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for watching </a:t>
            </a:r>
            <a:endParaRPr lang="zh-CN" altLang="en-US" sz="6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83406" y="950049"/>
            <a:ext cx="172720" cy="172720"/>
          </a:xfrm>
          <a:prstGeom prst="ellipse">
            <a:avLst/>
          </a:prstGeom>
          <a:solidFill>
            <a:srgbClr val="EFE6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Tm="3000">
        <p15:prstTrans prst="drape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tags/tag1.xml><?xml version="1.0" encoding="utf-8"?>
<p:tagLst xmlns:p="http://schemas.openxmlformats.org/presentationml/2006/main">
  <p:tag name="KSO_WM_DIAGRAM_VIRTUALLY_FRAME" val="{&quot;height&quot;:298.4769291338583,&quot;left&quot;:231.15740157480315,&quot;top&quot;:162.04401574803148,&quot;width&quot;:728.8425984251969}"/>
</p:tagLst>
</file>

<file path=ppt/tags/tag2.xml><?xml version="1.0" encoding="utf-8"?>
<p:tagLst xmlns:p="http://schemas.openxmlformats.org/presentationml/2006/main">
  <p:tag name="KSO_WM_DIAGRAM_VIRTUALLY_FRAME" val="{&quot;height&quot;:298.4769291338583,&quot;left&quot;:231.15740157480315,&quot;top&quot;:162.04401574803148,&quot;width&quot;:728.8425984251969}"/>
</p:tagLst>
</file>

<file path=ppt/tags/tag3.xml><?xml version="1.0" encoding="utf-8"?>
<p:tagLst xmlns:p="http://schemas.openxmlformats.org/presentationml/2006/main">
  <p:tag name="KSO_WM_DIAGRAM_VIRTUALLY_FRAME" val="{&quot;height&quot;:298.4769291338583,&quot;left&quot;:231.15740157480315,&quot;top&quot;:162.04401574803148,&quot;width&quot;:728.8425984251969}"/>
</p:tagLst>
</file>

<file path=ppt/tags/tag4.xml><?xml version="1.0" encoding="utf-8"?>
<p:tagLst xmlns:p="http://schemas.openxmlformats.org/presentationml/2006/main">
  <p:tag name="KSO_WM_DIAGRAM_VIRTUALLY_FRAME" val="{&quot;height&quot;:298.4769291338583,&quot;left&quot;:231.15740157480315,&quot;top&quot;:162.04401574803148,&quot;width&quot;:728.8425984251969}"/>
</p:tagLst>
</file>

<file path=ppt/tags/tag5.xml><?xml version="1.0" encoding="utf-8"?>
<p:tagLst xmlns:p="http://schemas.openxmlformats.org/presentationml/2006/main">
  <p:tag name="KSO_WM_DIAGRAM_VIRTUALLY_FRAME" val="{&quot;height&quot;:298.4769291338583,&quot;left&quot;:231.15740157480315,&quot;top&quot;:162.04401574803148,&quot;width&quot;:728.8425984251969}"/>
</p:tagLst>
</file>

<file path=ppt/tags/tag6.xml><?xml version="1.0" encoding="utf-8"?>
<p:tagLst xmlns:p="http://schemas.openxmlformats.org/presentationml/2006/main">
  <p:tag name="KSO_WM_DIAGRAM_VIRTUALLY_FRAME" val="{&quot;height&quot;:298.4769291338583,&quot;left&quot;:231.15740157480315,&quot;top&quot;:162.04401574803148,&quot;width&quot;:728.8425984251969}"/>
</p:tagLst>
</file>

<file path=ppt/tags/tag7.xml><?xml version="1.0" encoding="utf-8"?>
<p:tagLst xmlns:p="http://schemas.openxmlformats.org/presentationml/2006/main">
  <p:tag name="ISPRING_PRESENTATION_TITLE" val="PowerPoint 演示文稿"/>
  <p:tag name="ISPRING_FIRST_PUBLISH" val="1"/>
  <p:tag name="commondata" val="eyJoZGlkIjoiMjRjZjhmNjJiNDRjMzlkYjNkYzUyNjdhNmE1MDAwNzA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692</Words>
  <Application>WPS 演示</Application>
  <PresentationFormat>宽屏</PresentationFormat>
  <Paragraphs>44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Segoe UI Semilight</vt:lpstr>
      <vt:lpstr>思源宋体 Heavy</vt:lpstr>
      <vt:lpstr>Calibri</vt:lpstr>
      <vt:lpstr>等线</vt:lpstr>
      <vt:lpstr>微软雅黑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凯 唐</dc:creator>
  <cp:lastModifiedBy>nku</cp:lastModifiedBy>
  <cp:revision>83</cp:revision>
  <dcterms:created xsi:type="dcterms:W3CDTF">2019-05-02T12:53:00Z</dcterms:created>
  <dcterms:modified xsi:type="dcterms:W3CDTF">2024-03-13T09:27:40Z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4C790CFE17D241A1B3F2DE5C116B7CAF_12</vt:lpwstr>
  </property>
  <property fmtid="{D5CDD505-2E9C-101B-9397-08002B2CF9AE}" pid="3" name="KSOProductBuildVer">
    <vt:lpwstr>2052-12.1.0.16388</vt:lpwstr>
  </property>
</Properties>
</file>